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4" r:id="rId3"/>
    <p:sldId id="355" r:id="rId4"/>
    <p:sldId id="362" r:id="rId5"/>
    <p:sldId id="363" r:id="rId6"/>
    <p:sldId id="365" r:id="rId7"/>
    <p:sldId id="364" r:id="rId8"/>
    <p:sldId id="366" r:id="rId9"/>
    <p:sldId id="361" r:id="rId10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DCF0"/>
    <a:srgbClr val="000099"/>
    <a:srgbClr val="008000"/>
    <a:srgbClr val="B30BFF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6311" autoAdjust="0"/>
  </p:normalViewPr>
  <p:slideViewPr>
    <p:cSldViewPr>
      <p:cViewPr varScale="1">
        <p:scale>
          <a:sx n="142" d="100"/>
          <a:sy n="142" d="100"/>
        </p:scale>
        <p:origin x="-120" y="-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05576"/>
            <a:ext cx="0" cy="27813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11455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350044"/>
            <a:ext cx="6781800" cy="16002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2287191"/>
            <a:ext cx="6248400" cy="177165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489" y="1239602"/>
            <a:ext cx="1643003" cy="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679"/>
            <a:ext cx="2057400" cy="45065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679"/>
            <a:ext cx="6019800" cy="45065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89447"/>
            <a:ext cx="8229600" cy="330874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89448"/>
            <a:ext cx="4038600" cy="15966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000375"/>
            <a:ext cx="4038600" cy="15978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499851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51470"/>
            <a:ext cx="0" cy="531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679"/>
            <a:ext cx="75438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9447"/>
            <a:ext cx="8229600" cy="33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397" y="159482"/>
            <a:ext cx="956897" cy="3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7524" y="1275606"/>
            <a:ext cx="6912768" cy="70164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400" dirty="0" smtClean="0"/>
              <a:t>ОГЭ по информатике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7524" y="2355726"/>
            <a:ext cx="6912768" cy="95963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Часть 1. Задание 4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577589"/>
            <a:ext cx="85329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i="1" dirty="0">
                <a:latin typeface="+mn-lt"/>
                <a:ea typeface="Calibri"/>
              </a:rPr>
              <a:t>Графические информационные модели</a:t>
            </a:r>
            <a:r>
              <a:rPr lang="ru-RU" sz="1400" dirty="0">
                <a:latin typeface="+mn-lt"/>
                <a:ea typeface="Calibri"/>
              </a:rPr>
              <a:t> наглядно отображают объекты с помощью условных графических изображений (схемы, чертежи, карты, графики, диаграммы).</a:t>
            </a:r>
          </a:p>
          <a:p>
            <a:pPr algn="just">
              <a:spcAft>
                <a:spcPts val="0"/>
              </a:spcAft>
            </a:pPr>
            <a:r>
              <a:rPr lang="ru-RU" sz="1400" b="1" i="1" dirty="0">
                <a:latin typeface="+mn-lt"/>
                <a:ea typeface="Calibri"/>
              </a:rPr>
              <a:t>Графы</a:t>
            </a:r>
            <a:r>
              <a:rPr lang="ru-RU" sz="1400" dirty="0">
                <a:latin typeface="+mn-lt"/>
                <a:ea typeface="Calibri"/>
              </a:rPr>
              <a:t> – графические информационные модели для отображения систем.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</a:rPr>
              <a:t>Объекты системы изображаются </a:t>
            </a:r>
            <a:r>
              <a:rPr lang="ru-RU" sz="1400" b="1" i="1" dirty="0">
                <a:latin typeface="+mn-lt"/>
                <a:ea typeface="Calibri"/>
              </a:rPr>
              <a:t>вершинами</a:t>
            </a:r>
            <a:r>
              <a:rPr lang="ru-RU" sz="1400" dirty="0">
                <a:latin typeface="+mn-lt"/>
                <a:ea typeface="Calibri"/>
              </a:rPr>
              <a:t>, а связи между ними – линиями (</a:t>
            </a:r>
            <a:r>
              <a:rPr lang="ru-RU" sz="1400" b="1" i="1" dirty="0">
                <a:latin typeface="+mn-lt"/>
                <a:ea typeface="Calibri"/>
              </a:rPr>
              <a:t>рёбрами</a:t>
            </a:r>
            <a:r>
              <a:rPr lang="ru-RU" sz="1400" dirty="0">
                <a:latin typeface="+mn-lt"/>
                <a:ea typeface="Calibri"/>
              </a:rPr>
              <a:t>).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</a:rPr>
              <a:t>У</a:t>
            </a:r>
            <a:r>
              <a:rPr lang="ru-RU" sz="1400" b="1" i="1" dirty="0">
                <a:latin typeface="+mn-lt"/>
                <a:ea typeface="Calibri"/>
              </a:rPr>
              <a:t> взвешенного графа</a:t>
            </a:r>
            <a:r>
              <a:rPr lang="ru-RU" sz="1400" dirty="0">
                <a:latin typeface="+mn-lt"/>
                <a:ea typeface="Calibri"/>
              </a:rPr>
              <a:t> вершины или рёбра характеризуются некоторой дополнительной информацией – </a:t>
            </a:r>
            <a:r>
              <a:rPr lang="ru-RU" sz="1400" b="1" i="1" dirty="0">
                <a:latin typeface="+mn-lt"/>
                <a:ea typeface="Calibri"/>
              </a:rPr>
              <a:t>весами</a:t>
            </a:r>
            <a:r>
              <a:rPr lang="ru-RU" sz="1400" dirty="0">
                <a:latin typeface="+mn-lt"/>
                <a:ea typeface="Calibri"/>
              </a:rPr>
              <a:t> вершин или рёбер</a:t>
            </a:r>
            <a:r>
              <a:rPr lang="ru-RU" sz="1400" dirty="0" smtClean="0">
                <a:latin typeface="+mn-lt"/>
                <a:ea typeface="Calibri"/>
              </a:rPr>
              <a:t>.</a:t>
            </a:r>
            <a:endParaRPr lang="ru-RU" sz="1400" dirty="0">
              <a:latin typeface="+mn-lt"/>
              <a:ea typeface="Calibri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796000" y="3033419"/>
            <a:ext cx="2073909" cy="1908948"/>
            <a:chOff x="1796000" y="3033419"/>
            <a:chExt cx="2073909" cy="1908948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1796000" y="3033419"/>
              <a:ext cx="2073909" cy="1631950"/>
              <a:chOff x="521394" y="338447"/>
              <a:chExt cx="2074139" cy="1632459"/>
            </a:xfrm>
          </p:grpSpPr>
          <p:sp>
            <p:nvSpPr>
              <p:cNvPr id="41" name="Овал 40"/>
              <p:cNvSpPr/>
              <p:nvPr/>
            </p:nvSpPr>
            <p:spPr>
              <a:xfrm>
                <a:off x="1062355" y="338447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C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2234277" y="519075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D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3" name="Овал 42"/>
              <p:cNvSpPr/>
              <p:nvPr/>
            </p:nvSpPr>
            <p:spPr>
              <a:xfrm>
                <a:off x="2124016" y="1438894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E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4" name="Овал 43"/>
              <p:cNvSpPr/>
              <p:nvPr/>
            </p:nvSpPr>
            <p:spPr>
              <a:xfrm>
                <a:off x="1082616" y="1609650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A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5" name="Овал 44"/>
              <p:cNvSpPr/>
              <p:nvPr/>
            </p:nvSpPr>
            <p:spPr>
              <a:xfrm>
                <a:off x="521394" y="964234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B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46" name="Прямая соединительная линия 45"/>
              <p:cNvCxnSpPr>
                <a:stCxn id="42" idx="6"/>
                <a:endCxn id="47" idx="2"/>
              </p:cNvCxnSpPr>
              <p:nvPr/>
            </p:nvCxnSpPr>
            <p:spPr>
              <a:xfrm>
                <a:off x="1423611" y="519075"/>
                <a:ext cx="810666" cy="180628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7" name="Прямая соединительная линия 46"/>
              <p:cNvCxnSpPr>
                <a:stCxn id="42" idx="5"/>
                <a:endCxn id="48" idx="1"/>
              </p:cNvCxnSpPr>
              <p:nvPr/>
            </p:nvCxnSpPr>
            <p:spPr>
              <a:xfrm>
                <a:off x="1370706" y="646798"/>
                <a:ext cx="806215" cy="845001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8" name="Прямая соединительная линия 47"/>
              <p:cNvCxnSpPr>
                <a:stCxn id="50" idx="5"/>
                <a:endCxn id="49" idx="1"/>
              </p:cNvCxnSpPr>
              <p:nvPr/>
            </p:nvCxnSpPr>
            <p:spPr>
              <a:xfrm>
                <a:off x="829745" y="1272585"/>
                <a:ext cx="305776" cy="389970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9" name="Прямая соединительная линия 48"/>
              <p:cNvCxnSpPr>
                <a:stCxn id="47" idx="4"/>
                <a:endCxn id="48" idx="0"/>
              </p:cNvCxnSpPr>
              <p:nvPr/>
            </p:nvCxnSpPr>
            <p:spPr>
              <a:xfrm flipH="1">
                <a:off x="2304644" y="880331"/>
                <a:ext cx="110261" cy="558563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50" name="Прямая соединительная линия 49"/>
              <p:cNvCxnSpPr>
                <a:stCxn id="49" idx="6"/>
                <a:endCxn id="48" idx="2"/>
              </p:cNvCxnSpPr>
              <p:nvPr/>
            </p:nvCxnSpPr>
            <p:spPr>
              <a:xfrm flipV="1">
                <a:off x="1443872" y="1619522"/>
                <a:ext cx="680144" cy="170756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sp>
            <p:nvSpPr>
              <p:cNvPr id="51" name="Поле 12"/>
              <p:cNvSpPr txBox="1"/>
              <p:nvPr/>
            </p:nvSpPr>
            <p:spPr>
              <a:xfrm>
                <a:off x="1682750" y="373025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80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2" name="Поле 13"/>
              <p:cNvSpPr txBox="1"/>
              <p:nvPr/>
            </p:nvSpPr>
            <p:spPr>
              <a:xfrm>
                <a:off x="2323694" y="1098480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70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3" name="Поле 14"/>
              <p:cNvSpPr txBox="1"/>
              <p:nvPr/>
            </p:nvSpPr>
            <p:spPr>
              <a:xfrm>
                <a:off x="730250" y="647486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90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4" name="Поле 15"/>
              <p:cNvSpPr txBox="1"/>
              <p:nvPr/>
            </p:nvSpPr>
            <p:spPr>
              <a:xfrm>
                <a:off x="1682750" y="1679500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90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5" name="Поле 16"/>
              <p:cNvSpPr txBox="1"/>
              <p:nvPr/>
            </p:nvSpPr>
            <p:spPr>
              <a:xfrm>
                <a:off x="742950" y="1435545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50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6" name="Поле 17"/>
              <p:cNvSpPr txBox="1"/>
              <p:nvPr/>
            </p:nvSpPr>
            <p:spPr>
              <a:xfrm>
                <a:off x="1536294" y="1050335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60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57" name="Прямая соединительная линия 56"/>
              <p:cNvCxnSpPr>
                <a:stCxn id="50" idx="7"/>
                <a:endCxn id="42" idx="3"/>
              </p:cNvCxnSpPr>
              <p:nvPr/>
            </p:nvCxnSpPr>
            <p:spPr>
              <a:xfrm flipV="1">
                <a:off x="829745" y="646798"/>
                <a:ext cx="285515" cy="370341"/>
              </a:xfrm>
              <a:prstGeom prst="line">
                <a:avLst/>
              </a:prstGeom>
              <a:noFill/>
              <a:ln w="190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6" name="Прямоугольник 5"/>
            <p:cNvSpPr/>
            <p:nvPr/>
          </p:nvSpPr>
          <p:spPr>
            <a:xfrm>
              <a:off x="2217782" y="4665368"/>
              <a:ext cx="136127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dirty="0">
                  <a:latin typeface="+mn-lt"/>
                </a:rPr>
                <a:t>Взвешенный </a:t>
              </a:r>
              <a:r>
                <a:rPr lang="ru-RU" sz="1200" dirty="0" smtClean="0">
                  <a:latin typeface="+mn-lt"/>
                </a:rPr>
                <a:t>граф</a:t>
              </a:r>
              <a:endParaRPr lang="ru-RU" sz="1200" dirty="0">
                <a:latin typeface="+mn-lt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87524" y="2499742"/>
            <a:ext cx="85329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Дерево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граф иерархической системы (между любыми двумя вершинами дерева существует единственный путь). Вершина верхнего уровня называется </a:t>
            </a: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корнем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1851670"/>
            <a:ext cx="85329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Цепь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это путь по вершинам и рёбрам графа, в который любое ребро графа входит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только один раз </a:t>
            </a:r>
            <a:r>
              <a:rPr lang="en-US" sz="1400" dirty="0" smtClean="0">
                <a:solidFill>
                  <a:srgbClr val="000000"/>
                </a:solidFill>
                <a:latin typeface="Calibri"/>
                <a:ea typeface="Calibri"/>
              </a:rPr>
              <a:t>(C-D-E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).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  <a:p>
            <a:pPr lvl="0" algn="just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Цикл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цепь, начальная и конечная вершины которой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совпадают (</a:t>
            </a:r>
            <a:r>
              <a:rPr lang="en-US" sz="1400" dirty="0" smtClean="0">
                <a:solidFill>
                  <a:srgbClr val="000000"/>
                </a:solidFill>
                <a:latin typeface="Calibri"/>
                <a:ea typeface="Calibri"/>
              </a:rPr>
              <a:t>C-D-E-C)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  <a:p>
            <a:pPr lvl="0" algn="just"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Сеть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 – граф с циклом.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5258681" y="2934383"/>
            <a:ext cx="2150829" cy="2012454"/>
            <a:chOff x="5258681" y="2934383"/>
            <a:chExt cx="2150829" cy="2012454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5258681" y="3061245"/>
              <a:ext cx="2150829" cy="1885592"/>
              <a:chOff x="5258681" y="3061245"/>
              <a:chExt cx="2150829" cy="1885592"/>
            </a:xfrm>
          </p:grpSpPr>
          <p:grpSp>
            <p:nvGrpSpPr>
              <p:cNvPr id="58" name="Группа 57"/>
              <p:cNvGrpSpPr/>
              <p:nvPr/>
            </p:nvGrpSpPr>
            <p:grpSpPr>
              <a:xfrm>
                <a:off x="5258681" y="3061245"/>
                <a:ext cx="2064387" cy="1562735"/>
                <a:chOff x="852288" y="338898"/>
                <a:chExt cx="2064924" cy="1562852"/>
              </a:xfrm>
            </p:grpSpPr>
            <p:sp>
              <p:nvSpPr>
                <p:cNvPr id="59" name="Овал 58"/>
                <p:cNvSpPr/>
                <p:nvPr/>
              </p:nvSpPr>
              <p:spPr>
                <a:xfrm>
                  <a:off x="2112150" y="788539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Calibri"/>
                    </a:rPr>
                    <a:t>C</a:t>
                  </a:r>
                  <a:endParaRPr lang="ru-RU" sz="1200">
                    <a:effectLst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0" name="Овал 59"/>
                <p:cNvSpPr/>
                <p:nvPr/>
              </p:nvSpPr>
              <p:spPr>
                <a:xfrm>
                  <a:off x="1666122" y="1515059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Calibri"/>
                    </a:rPr>
                    <a:t>D</a:t>
                  </a:r>
                  <a:endParaRPr lang="ru-RU" sz="1200">
                    <a:effectLst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1" name="Овал 60"/>
                <p:cNvSpPr/>
                <p:nvPr/>
              </p:nvSpPr>
              <p:spPr>
                <a:xfrm>
                  <a:off x="2555956" y="1540494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Calibri"/>
                    </a:rPr>
                    <a:t>E</a:t>
                  </a:r>
                  <a:endParaRPr lang="ru-RU" sz="1200">
                    <a:effectLst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2" name="Овал 61"/>
                <p:cNvSpPr/>
                <p:nvPr/>
              </p:nvSpPr>
              <p:spPr>
                <a:xfrm>
                  <a:off x="1505644" y="338898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Calibri"/>
                    </a:rPr>
                    <a:t>A</a:t>
                  </a:r>
                  <a:endParaRPr lang="ru-RU" sz="1200">
                    <a:effectLst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3" name="Овал 62"/>
                <p:cNvSpPr/>
                <p:nvPr/>
              </p:nvSpPr>
              <p:spPr>
                <a:xfrm>
                  <a:off x="852288" y="788539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Calibri"/>
                    </a:rPr>
                    <a:t>B</a:t>
                  </a:r>
                  <a:endParaRPr lang="ru-RU" sz="1200">
                    <a:effectLst/>
                    <a:latin typeface="Times New Roman"/>
                    <a:ea typeface="Calibri"/>
                  </a:endParaRPr>
                </a:p>
              </p:txBody>
            </p:sp>
            <p:cxnSp>
              <p:nvCxnSpPr>
                <p:cNvPr id="64" name="Прямая соединительная линия 63"/>
                <p:cNvCxnSpPr>
                  <a:stCxn id="64" idx="5"/>
                </p:cNvCxnSpPr>
                <p:nvPr/>
              </p:nvCxnSpPr>
              <p:spPr>
                <a:xfrm>
                  <a:off x="2420501" y="1096890"/>
                  <a:ext cx="316083" cy="44360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4F81BD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65" name="Прямая соединительная линия 64"/>
                <p:cNvCxnSpPr>
                  <a:endCxn id="64" idx="1"/>
                </p:cNvCxnSpPr>
                <p:nvPr/>
              </p:nvCxnSpPr>
              <p:spPr>
                <a:xfrm>
                  <a:off x="1813995" y="647249"/>
                  <a:ext cx="351060" cy="194195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4F81BD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66" name="Прямая соединительная линия 65"/>
                <p:cNvCxnSpPr/>
                <p:nvPr/>
              </p:nvCxnSpPr>
              <p:spPr>
                <a:xfrm flipH="1">
                  <a:off x="1160639" y="647249"/>
                  <a:ext cx="397910" cy="194195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4F81BD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67" name="Прямая соединительная линия 66"/>
                <p:cNvCxnSpPr>
                  <a:endCxn id="64" idx="3"/>
                </p:cNvCxnSpPr>
                <p:nvPr/>
              </p:nvCxnSpPr>
              <p:spPr>
                <a:xfrm flipV="1">
                  <a:off x="1846750" y="1096890"/>
                  <a:ext cx="318305" cy="418169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4F81BD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</p:grpSp>
          <p:sp>
            <p:nvSpPr>
              <p:cNvPr id="68" name="Прямоугольник 67"/>
              <p:cNvSpPr/>
              <p:nvPr/>
            </p:nvSpPr>
            <p:spPr>
              <a:xfrm>
                <a:off x="5270463" y="4669838"/>
                <a:ext cx="213904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200" dirty="0">
                    <a:latin typeface="+mn-lt"/>
                  </a:rPr>
                  <a:t>Иерархический граф (дерево)</a:t>
                </a:r>
              </a:p>
            </p:txBody>
          </p:sp>
        </p:grpSp>
        <p:sp>
          <p:nvSpPr>
            <p:cNvPr id="9" name="Выноска 2 (без границы) 8"/>
            <p:cNvSpPr/>
            <p:nvPr/>
          </p:nvSpPr>
          <p:spPr>
            <a:xfrm>
              <a:off x="6653830" y="2934383"/>
              <a:ext cx="669238" cy="267206"/>
            </a:xfrm>
            <a:prstGeom prst="callout2">
              <a:avLst>
                <a:gd name="adj1" fmla="val 53977"/>
                <a:gd name="adj2" fmla="val -264"/>
                <a:gd name="adj3" fmla="val 56493"/>
                <a:gd name="adj4" fmla="val -17473"/>
                <a:gd name="adj5" fmla="val 95307"/>
                <a:gd name="adj6" fmla="val -53195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ru-RU" sz="1400" dirty="0" smtClean="0">
                  <a:solidFill>
                    <a:schemeClr val="bg1">
                      <a:lumMod val="50000"/>
                    </a:schemeClr>
                  </a:solidFill>
                </a:rPr>
                <a:t>корень</a:t>
              </a:r>
              <a:endParaRPr lang="ru-RU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13364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627534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i="1" dirty="0">
                <a:latin typeface="+mn-lt"/>
                <a:ea typeface="Calibri"/>
              </a:rPr>
              <a:t>Табличные информационные модели</a:t>
            </a:r>
            <a:r>
              <a:rPr lang="ru-RU" sz="1400" dirty="0">
                <a:latin typeface="+mn-lt"/>
                <a:ea typeface="Calibri"/>
              </a:rPr>
              <a:t> представляют информацию об объектах в наглядной форме в виде прямоугольной таблицы, состоящей из столбцов и строк.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</a:rPr>
              <a:t>Таблица типа </a:t>
            </a:r>
            <a:r>
              <a:rPr lang="ru-RU" sz="1400" b="1" i="1" dirty="0">
                <a:latin typeface="+mn-lt"/>
                <a:ea typeface="Calibri"/>
              </a:rPr>
              <a:t>«объект - объект»</a:t>
            </a:r>
            <a:r>
              <a:rPr lang="ru-RU" sz="1400" dirty="0">
                <a:latin typeface="+mn-lt"/>
                <a:ea typeface="Calibri"/>
              </a:rPr>
              <a:t> – это таблица, содержащая информацию о некотором одном свойстве пар объектов одного или разных классов</a:t>
            </a:r>
            <a:r>
              <a:rPr lang="ru-RU" sz="1400" dirty="0" smtClean="0">
                <a:latin typeface="+mn-lt"/>
                <a:ea typeface="Calibri"/>
              </a:rPr>
              <a:t>.</a:t>
            </a:r>
            <a:endParaRPr lang="ru-RU" sz="1400" dirty="0">
              <a:latin typeface="+mn-lt"/>
              <a:ea typeface="Calibri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027352"/>
              </p:ext>
            </p:extLst>
          </p:nvPr>
        </p:nvGraphicFramePr>
        <p:xfrm>
          <a:off x="2879814" y="3075795"/>
          <a:ext cx="1692186" cy="1584186"/>
        </p:xfrm>
        <a:graphic>
          <a:graphicData uri="http://schemas.openxmlformats.org/drawingml/2006/table">
            <a:tbl>
              <a:tblPr firstRow="1" firstCol="1" bandRow="1"/>
              <a:tblGrid>
                <a:gridCol w="281792"/>
                <a:gridCol w="282270"/>
                <a:gridCol w="281792"/>
                <a:gridCol w="282270"/>
                <a:gridCol w="281792"/>
                <a:gridCol w="282270"/>
              </a:tblGrid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90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70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90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70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211469" y="2660598"/>
            <a:ext cx="3747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+mn-lt"/>
                <a:ea typeface="Calibri"/>
              </a:rPr>
              <a:t>Одной и той же таблице могут соответствовать графы, внешне не похожие друг на друга:</a:t>
            </a:r>
            <a:endParaRPr lang="ru-RU" sz="1400" dirty="0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1593538"/>
            <a:ext cx="43924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Например, приведенный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ранее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взвешенный граф может быть схемой дорог, соединяющих населённые пункты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. </a:t>
            </a:r>
          </a:p>
        </p:txBody>
      </p:sp>
      <p:grpSp>
        <p:nvGrpSpPr>
          <p:cNvPr id="45" name="Группа 44"/>
          <p:cNvGrpSpPr/>
          <p:nvPr/>
        </p:nvGrpSpPr>
        <p:grpSpPr>
          <a:xfrm>
            <a:off x="287524" y="3028032"/>
            <a:ext cx="2073909" cy="1631950"/>
            <a:chOff x="521394" y="338447"/>
            <a:chExt cx="2074139" cy="1632459"/>
          </a:xfrm>
        </p:grpSpPr>
        <p:sp>
          <p:nvSpPr>
            <p:cNvPr id="46" name="Овал 45"/>
            <p:cNvSpPr/>
            <p:nvPr/>
          </p:nvSpPr>
          <p:spPr>
            <a:xfrm>
              <a:off x="1062355" y="338447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C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47" name="Овал 46"/>
            <p:cNvSpPr/>
            <p:nvPr/>
          </p:nvSpPr>
          <p:spPr>
            <a:xfrm>
              <a:off x="2234277" y="519075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D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48" name="Овал 47"/>
            <p:cNvSpPr/>
            <p:nvPr/>
          </p:nvSpPr>
          <p:spPr>
            <a:xfrm>
              <a:off x="2124016" y="1438894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E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49" name="Овал 48"/>
            <p:cNvSpPr/>
            <p:nvPr/>
          </p:nvSpPr>
          <p:spPr>
            <a:xfrm>
              <a:off x="1082616" y="1609650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A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521394" y="964234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B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cxnSp>
          <p:nvCxnSpPr>
            <p:cNvPr id="51" name="Прямая соединительная линия 50"/>
            <p:cNvCxnSpPr>
              <a:stCxn id="47" idx="6"/>
              <a:endCxn id="52" idx="2"/>
            </p:cNvCxnSpPr>
            <p:nvPr/>
          </p:nvCxnSpPr>
          <p:spPr>
            <a:xfrm>
              <a:off x="1423611" y="519075"/>
              <a:ext cx="810666" cy="180628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52" name="Прямая соединительная линия 51"/>
            <p:cNvCxnSpPr>
              <a:stCxn id="47" idx="5"/>
              <a:endCxn id="53" idx="1"/>
            </p:cNvCxnSpPr>
            <p:nvPr/>
          </p:nvCxnSpPr>
          <p:spPr>
            <a:xfrm>
              <a:off x="1370706" y="646798"/>
              <a:ext cx="806215" cy="845001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53" name="Прямая соединительная линия 52"/>
            <p:cNvCxnSpPr>
              <a:stCxn id="55" idx="5"/>
              <a:endCxn id="54" idx="1"/>
            </p:cNvCxnSpPr>
            <p:nvPr/>
          </p:nvCxnSpPr>
          <p:spPr>
            <a:xfrm>
              <a:off x="829745" y="1272585"/>
              <a:ext cx="305776" cy="389970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54" name="Прямая соединительная линия 53"/>
            <p:cNvCxnSpPr>
              <a:stCxn id="52" idx="4"/>
              <a:endCxn id="53" idx="0"/>
            </p:cNvCxnSpPr>
            <p:nvPr/>
          </p:nvCxnSpPr>
          <p:spPr>
            <a:xfrm flipH="1">
              <a:off x="2304644" y="880331"/>
              <a:ext cx="110261" cy="558563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55" name="Прямая соединительная линия 54"/>
            <p:cNvCxnSpPr>
              <a:stCxn id="54" idx="6"/>
              <a:endCxn id="53" idx="2"/>
            </p:cNvCxnSpPr>
            <p:nvPr/>
          </p:nvCxnSpPr>
          <p:spPr>
            <a:xfrm flipV="1">
              <a:off x="1443872" y="1619522"/>
              <a:ext cx="680144" cy="170756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56" name="Поле 12"/>
            <p:cNvSpPr txBox="1"/>
            <p:nvPr/>
          </p:nvSpPr>
          <p:spPr>
            <a:xfrm>
              <a:off x="1682750" y="373025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80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57" name="Поле 13"/>
            <p:cNvSpPr txBox="1"/>
            <p:nvPr/>
          </p:nvSpPr>
          <p:spPr>
            <a:xfrm>
              <a:off x="2323694" y="1098480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70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58" name="Поле 14"/>
            <p:cNvSpPr txBox="1"/>
            <p:nvPr/>
          </p:nvSpPr>
          <p:spPr>
            <a:xfrm>
              <a:off x="730250" y="647486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90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59" name="Поле 15"/>
            <p:cNvSpPr txBox="1"/>
            <p:nvPr/>
          </p:nvSpPr>
          <p:spPr>
            <a:xfrm>
              <a:off x="1682750" y="1679500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90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60" name="Поле 16"/>
            <p:cNvSpPr txBox="1"/>
            <p:nvPr/>
          </p:nvSpPr>
          <p:spPr>
            <a:xfrm>
              <a:off x="742950" y="1435545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50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61" name="Поле 17"/>
            <p:cNvSpPr txBox="1"/>
            <p:nvPr/>
          </p:nvSpPr>
          <p:spPr>
            <a:xfrm>
              <a:off x="1536294" y="1050335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60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cxnSp>
          <p:nvCxnSpPr>
            <p:cNvPr id="62" name="Прямая соединительная линия 61"/>
            <p:cNvCxnSpPr>
              <a:stCxn id="55" idx="7"/>
              <a:endCxn id="47" idx="3"/>
            </p:cNvCxnSpPr>
            <p:nvPr/>
          </p:nvCxnSpPr>
          <p:spPr>
            <a:xfrm flipV="1">
              <a:off x="829745" y="646798"/>
              <a:ext cx="285515" cy="370341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  <p:grpSp>
        <p:nvGrpSpPr>
          <p:cNvPr id="63" name="Группа 62"/>
          <p:cNvGrpSpPr/>
          <p:nvPr/>
        </p:nvGrpSpPr>
        <p:grpSpPr>
          <a:xfrm>
            <a:off x="5846777" y="3291830"/>
            <a:ext cx="2377443" cy="1384934"/>
            <a:chOff x="688193" y="414647"/>
            <a:chExt cx="2377963" cy="1385517"/>
          </a:xfrm>
        </p:grpSpPr>
        <p:sp>
          <p:nvSpPr>
            <p:cNvPr id="64" name="Овал 63"/>
            <p:cNvSpPr/>
            <p:nvPr/>
          </p:nvSpPr>
          <p:spPr>
            <a:xfrm>
              <a:off x="1873021" y="414647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C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65" name="Овал 64"/>
            <p:cNvSpPr/>
            <p:nvPr/>
          </p:nvSpPr>
          <p:spPr>
            <a:xfrm>
              <a:off x="2704900" y="944525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D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66" name="Овал 65"/>
            <p:cNvSpPr/>
            <p:nvPr/>
          </p:nvSpPr>
          <p:spPr>
            <a:xfrm>
              <a:off x="1874003" y="1434514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E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67" name="Овал 66"/>
            <p:cNvSpPr/>
            <p:nvPr/>
          </p:nvSpPr>
          <p:spPr>
            <a:xfrm>
              <a:off x="774265" y="414712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A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68" name="Овал 67"/>
            <p:cNvSpPr/>
            <p:nvPr/>
          </p:nvSpPr>
          <p:spPr>
            <a:xfrm>
              <a:off x="774265" y="1438908"/>
              <a:ext cx="361256" cy="36125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B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cxnSp>
          <p:nvCxnSpPr>
            <p:cNvPr id="69" name="Прямая соединительная линия 68"/>
            <p:cNvCxnSpPr/>
            <p:nvPr/>
          </p:nvCxnSpPr>
          <p:spPr>
            <a:xfrm flipV="1">
              <a:off x="2235259" y="1252876"/>
              <a:ext cx="522546" cy="362266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1082616" y="723063"/>
              <a:ext cx="844292" cy="764356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2234277" y="595275"/>
              <a:ext cx="523528" cy="402155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954893" y="775968"/>
              <a:ext cx="0" cy="662940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73" name="Прямая соединительная линия 72"/>
            <p:cNvCxnSpPr/>
            <p:nvPr/>
          </p:nvCxnSpPr>
          <p:spPr>
            <a:xfrm flipV="1">
              <a:off x="1082616" y="722998"/>
              <a:ext cx="843310" cy="768815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74" name="Поле 12"/>
            <p:cNvSpPr txBox="1"/>
            <p:nvPr/>
          </p:nvSpPr>
          <p:spPr>
            <a:xfrm>
              <a:off x="2438200" y="588870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80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75" name="Поле 13"/>
            <p:cNvSpPr txBox="1"/>
            <p:nvPr/>
          </p:nvSpPr>
          <p:spPr>
            <a:xfrm>
              <a:off x="2389505" y="1438859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70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76" name="Поле 14"/>
            <p:cNvSpPr txBox="1"/>
            <p:nvPr/>
          </p:nvSpPr>
          <p:spPr>
            <a:xfrm>
              <a:off x="1190189" y="672836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90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77" name="Поле 15"/>
            <p:cNvSpPr txBox="1"/>
            <p:nvPr/>
          </p:nvSpPr>
          <p:spPr>
            <a:xfrm>
              <a:off x="1190189" y="1323112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90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78" name="Поле 16"/>
            <p:cNvSpPr txBox="1"/>
            <p:nvPr/>
          </p:nvSpPr>
          <p:spPr>
            <a:xfrm>
              <a:off x="688193" y="997472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50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79" name="Поле 17"/>
            <p:cNvSpPr txBox="1"/>
            <p:nvPr/>
          </p:nvSpPr>
          <p:spPr>
            <a:xfrm>
              <a:off x="2031594" y="997432"/>
              <a:ext cx="266700" cy="2222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Calibri"/>
                </a:rPr>
                <a:t>60</a:t>
              </a:r>
              <a:endParaRPr lang="ru-RU" sz="1200">
                <a:effectLst/>
                <a:latin typeface="Times New Roman"/>
                <a:ea typeface="Calibri"/>
              </a:endParaRPr>
            </a:p>
          </p:txBody>
        </p:sp>
        <p:cxnSp>
          <p:nvCxnSpPr>
            <p:cNvPr id="80" name="Прямая соединительная линия 79"/>
            <p:cNvCxnSpPr/>
            <p:nvPr/>
          </p:nvCxnSpPr>
          <p:spPr>
            <a:xfrm flipH="1" flipV="1">
              <a:off x="2053649" y="775903"/>
              <a:ext cx="982" cy="658611"/>
            </a:xfrm>
            <a:prstGeom prst="line">
              <a:avLst/>
            </a:prstGeom>
            <a:noFill/>
            <a:ln w="190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  <p:sp>
        <p:nvSpPr>
          <p:cNvPr id="5" name="Прямоугольник 4"/>
          <p:cNvSpPr/>
          <p:nvPr/>
        </p:nvSpPr>
        <p:spPr>
          <a:xfrm>
            <a:off x="291370" y="2283718"/>
            <a:ext cx="43886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Этому графу соответствует следующая таблица 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/>
            </a:r>
            <a:b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</a:br>
            <a:r>
              <a:rPr lang="ru-RU" sz="1400" dirty="0" smtClean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ru-RU" sz="1400" b="1" i="1" dirty="0">
                <a:solidFill>
                  <a:srgbClr val="000000"/>
                </a:solidFill>
                <a:latin typeface="Calibri"/>
                <a:ea typeface="Calibri"/>
              </a:rPr>
              <a:t>весовая матрица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):</a:t>
            </a:r>
          </a:p>
        </p:txBody>
      </p:sp>
    </p:spTree>
    <p:extLst>
      <p:ext uri="{BB962C8B-B14F-4D97-AF65-F5344CB8AC3E}">
        <p14:creationId xmlns:p14="http://schemas.microsoft.com/office/powerpoint/2010/main" val="150854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4-1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58325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Между населёнными пунктами А, В, С, D, Е построены дороги, протяжённость которых (в километрах) приведена в таблице. Определите длину кратчайшего пути между пунктами А и Е. Передвигаться можно только по дорогам, протяжённость которых указана в таблице. Каждый пункт можно посетить только один раз.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2463738"/>
            <a:ext cx="583259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По данным таблицы (весовой матрицы) построим граф. Так как таблица симметрична относительно диагонали, будем рассматривать только её половину. Например, выше диагонали.</a:t>
            </a:r>
            <a:endParaRPr lang="ru-RU" sz="1400" dirty="0">
              <a:solidFill>
                <a:srgbClr val="000099"/>
              </a:solidFill>
              <a:latin typeface="+mn-lt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958439"/>
              </p:ext>
            </p:extLst>
          </p:nvPr>
        </p:nvGraphicFramePr>
        <p:xfrm>
          <a:off x="6444207" y="680264"/>
          <a:ext cx="2391975" cy="1855482"/>
        </p:xfrm>
        <a:graphic>
          <a:graphicData uri="http://schemas.openxmlformats.org/drawingml/2006/table">
            <a:tbl>
              <a:tblPr firstRow="1" firstCol="1" bandRow="1"/>
              <a:tblGrid>
                <a:gridCol w="398325"/>
                <a:gridCol w="399000"/>
                <a:gridCol w="398325"/>
                <a:gridCol w="399000"/>
                <a:gridCol w="398325"/>
                <a:gridCol w="399000"/>
              </a:tblGrid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7" name="Таблица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197045"/>
              </p:ext>
            </p:extLst>
          </p:nvPr>
        </p:nvGraphicFramePr>
        <p:xfrm>
          <a:off x="6444208" y="2840504"/>
          <a:ext cx="2391975" cy="1855482"/>
        </p:xfrm>
        <a:graphic>
          <a:graphicData uri="http://schemas.openxmlformats.org/drawingml/2006/table">
            <a:tbl>
              <a:tblPr firstRow="1" firstCol="1" bandRow="1"/>
              <a:tblGrid>
                <a:gridCol w="398325"/>
                <a:gridCol w="399000"/>
                <a:gridCol w="398325"/>
                <a:gridCol w="399000"/>
                <a:gridCol w="398325"/>
                <a:gridCol w="399000"/>
              </a:tblGrid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7573" y="3579862"/>
            <a:ext cx="583259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Произвольно изобразим вершины графа. Просматривая таблицу построчно, соединим вершины рёбрами так, как указано в таблице, возле каждого ребра запишем его вес (протяжённость в километрах).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436096" y="1376360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22469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4-1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1263" y="1507889"/>
            <a:ext cx="58325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Для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удобства перерисуем граф в более наглядном виде:</a:t>
            </a: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68364"/>
              </p:ext>
            </p:extLst>
          </p:nvPr>
        </p:nvGraphicFramePr>
        <p:xfrm>
          <a:off x="6444208" y="680264"/>
          <a:ext cx="2391975" cy="1855482"/>
        </p:xfrm>
        <a:graphic>
          <a:graphicData uri="http://schemas.openxmlformats.org/drawingml/2006/table">
            <a:tbl>
              <a:tblPr firstRow="1" firstCol="1" bandRow="1"/>
              <a:tblGrid>
                <a:gridCol w="398325"/>
                <a:gridCol w="399000"/>
                <a:gridCol w="398325"/>
                <a:gridCol w="399000"/>
                <a:gridCol w="398325"/>
                <a:gridCol w="399000"/>
              </a:tblGrid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61262" y="3527295"/>
            <a:ext cx="583259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Проанализируем все возможные пути из A в E: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ABCE = 2+3+2 = 7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ACE = 5+2 = 7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ADCE = 1+3+2 = 6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Кратчайшим путём является путь ADCE протяжённостью 6.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021" y="1681851"/>
            <a:ext cx="2736850" cy="2101850"/>
          </a:xfrm>
          <a:prstGeom prst="rect">
            <a:avLst/>
          </a:prstGeom>
        </p:spPr>
      </p:sp>
      <p:sp>
        <p:nvSpPr>
          <p:cNvPr id="12" name="Овал 11"/>
          <p:cNvSpPr/>
          <p:nvPr/>
        </p:nvSpPr>
        <p:spPr>
          <a:xfrm>
            <a:off x="1345226" y="1867383"/>
            <a:ext cx="361256" cy="36125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00B050"/>
            </a:solidFill>
            <a:prstDash val="solid"/>
          </a:ln>
          <a:effectLst/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A</a:t>
            </a: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431076" y="1867383"/>
            <a:ext cx="361256" cy="36125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B</a:t>
            </a: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451337" y="3138586"/>
            <a:ext cx="361256" cy="36125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C</a:t>
            </a: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365487" y="3138586"/>
            <a:ext cx="361256" cy="36125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D</a:t>
            </a: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89576" y="2496033"/>
            <a:ext cx="361256" cy="36125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E</a:t>
            </a: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endCxn id="13" idx="2"/>
          </p:cNvCxnSpPr>
          <p:nvPr/>
        </p:nvCxnSpPr>
        <p:spPr>
          <a:xfrm flipV="1">
            <a:off x="1706482" y="2048011"/>
            <a:ext cx="724594" cy="1625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8" name="Прямая соединительная линия 17"/>
          <p:cNvCxnSpPr>
            <a:stCxn id="12" idx="5"/>
            <a:endCxn id="14" idx="1"/>
          </p:cNvCxnSpPr>
          <p:nvPr/>
        </p:nvCxnSpPr>
        <p:spPr>
          <a:xfrm>
            <a:off x="1653577" y="2175734"/>
            <a:ext cx="850665" cy="1015757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9" name="Прямая соединительная линия 18"/>
          <p:cNvCxnSpPr>
            <a:stCxn id="12" idx="4"/>
            <a:endCxn id="15" idx="0"/>
          </p:cNvCxnSpPr>
          <p:nvPr/>
        </p:nvCxnSpPr>
        <p:spPr>
          <a:xfrm>
            <a:off x="1525854" y="2228639"/>
            <a:ext cx="20261" cy="909947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0" name="Прямая соединительная линия 19"/>
          <p:cNvCxnSpPr>
            <a:stCxn id="13" idx="4"/>
            <a:endCxn id="14" idx="0"/>
          </p:cNvCxnSpPr>
          <p:nvPr/>
        </p:nvCxnSpPr>
        <p:spPr>
          <a:xfrm>
            <a:off x="2611704" y="2228639"/>
            <a:ext cx="20261" cy="909947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1" name="Прямая соединительная линия 20"/>
          <p:cNvCxnSpPr>
            <a:stCxn id="15" idx="6"/>
            <a:endCxn id="14" idx="2"/>
          </p:cNvCxnSpPr>
          <p:nvPr/>
        </p:nvCxnSpPr>
        <p:spPr>
          <a:xfrm>
            <a:off x="1726743" y="3319214"/>
            <a:ext cx="724594" cy="0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2" name="Прямая соединительная линия 21"/>
          <p:cNvCxnSpPr>
            <a:stCxn id="16" idx="6"/>
            <a:endCxn id="14" idx="1"/>
          </p:cNvCxnSpPr>
          <p:nvPr/>
        </p:nvCxnSpPr>
        <p:spPr>
          <a:xfrm>
            <a:off x="950832" y="2676661"/>
            <a:ext cx="1553410" cy="514830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23" name="Поле 17"/>
          <p:cNvSpPr txBox="1"/>
          <p:nvPr/>
        </p:nvSpPr>
        <p:spPr>
          <a:xfrm>
            <a:off x="1952921" y="1825761"/>
            <a:ext cx="266700" cy="22225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2</a:t>
            </a: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sp>
        <p:nvSpPr>
          <p:cNvPr id="24" name="Поле 20"/>
          <p:cNvSpPr txBox="1"/>
          <p:nvPr/>
        </p:nvSpPr>
        <p:spPr>
          <a:xfrm>
            <a:off x="2611704" y="2544936"/>
            <a:ext cx="266700" cy="22225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3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sp>
        <p:nvSpPr>
          <p:cNvPr id="25" name="Поле 21"/>
          <p:cNvSpPr txBox="1"/>
          <p:nvPr/>
        </p:nvSpPr>
        <p:spPr>
          <a:xfrm>
            <a:off x="1525854" y="2496033"/>
            <a:ext cx="266700" cy="22225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1</a:t>
            </a: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sp>
        <p:nvSpPr>
          <p:cNvPr id="26" name="Поле 22"/>
          <p:cNvSpPr txBox="1"/>
          <p:nvPr/>
        </p:nvSpPr>
        <p:spPr>
          <a:xfrm>
            <a:off x="1902121" y="3106836"/>
            <a:ext cx="266700" cy="22225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3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sp>
        <p:nvSpPr>
          <p:cNvPr id="27" name="Поле 23"/>
          <p:cNvSpPr txBox="1"/>
          <p:nvPr/>
        </p:nvSpPr>
        <p:spPr>
          <a:xfrm>
            <a:off x="1165521" y="2544936"/>
            <a:ext cx="266700" cy="22225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2</a:t>
            </a:r>
            <a:endParaRPr kumimoji="0" lang="ru-RU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sp>
        <p:nvSpPr>
          <p:cNvPr id="28" name="Поле 24"/>
          <p:cNvSpPr txBox="1"/>
          <p:nvPr/>
        </p:nvSpPr>
        <p:spPr>
          <a:xfrm>
            <a:off x="2028715" y="2496033"/>
            <a:ext cx="266700" cy="22225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5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grpSp>
        <p:nvGrpSpPr>
          <p:cNvPr id="29" name="Полотно 42"/>
          <p:cNvGrpSpPr/>
          <p:nvPr/>
        </p:nvGrpSpPr>
        <p:grpSpPr>
          <a:xfrm>
            <a:off x="3294455" y="1694036"/>
            <a:ext cx="2895600" cy="2101850"/>
            <a:chOff x="0" y="0"/>
            <a:chExt cx="2895600" cy="2101850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0" y="0"/>
              <a:ext cx="2895600" cy="2101850"/>
            </a:xfrm>
            <a:prstGeom prst="rect">
              <a:avLst/>
            </a:prstGeom>
          </p:spPr>
        </p:sp>
        <p:grpSp>
          <p:nvGrpSpPr>
            <p:cNvPr id="31" name="Группа 30"/>
            <p:cNvGrpSpPr/>
            <p:nvPr/>
          </p:nvGrpSpPr>
          <p:grpSpPr>
            <a:xfrm>
              <a:off x="173355" y="136178"/>
              <a:ext cx="2482156" cy="1681813"/>
              <a:chOff x="1062355" y="296825"/>
              <a:chExt cx="2482156" cy="1681813"/>
            </a:xfrm>
          </p:grpSpPr>
          <p:sp>
            <p:nvSpPr>
              <p:cNvPr id="32" name="Овал 31"/>
              <p:cNvSpPr/>
              <p:nvPr/>
            </p:nvSpPr>
            <p:spPr>
              <a:xfrm>
                <a:off x="1062355" y="338447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A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33" name="Овал 32"/>
              <p:cNvSpPr/>
              <p:nvPr/>
            </p:nvSpPr>
            <p:spPr>
              <a:xfrm>
                <a:off x="2148205" y="338447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B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34" name="Овал 33"/>
              <p:cNvSpPr/>
              <p:nvPr/>
            </p:nvSpPr>
            <p:spPr>
              <a:xfrm>
                <a:off x="2168466" y="1609650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C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1082616" y="1609650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D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3183255" y="1617382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E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37" name="Прямая соединительная линия 36"/>
              <p:cNvCxnSpPr/>
              <p:nvPr/>
            </p:nvCxnSpPr>
            <p:spPr>
              <a:xfrm flipV="1">
                <a:off x="1423611" y="519075"/>
                <a:ext cx="724594" cy="1625"/>
              </a:xfrm>
              <a:prstGeom prst="line">
                <a:avLst/>
              </a:prstGeom>
              <a:noFill/>
              <a:ln w="127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1370706" y="646798"/>
                <a:ext cx="850665" cy="1015757"/>
              </a:xfrm>
              <a:prstGeom prst="line">
                <a:avLst/>
              </a:prstGeom>
              <a:noFill/>
              <a:ln w="127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1242983" y="699703"/>
                <a:ext cx="20261" cy="909947"/>
              </a:xfrm>
              <a:prstGeom prst="line">
                <a:avLst/>
              </a:prstGeom>
              <a:noFill/>
              <a:ln w="127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2328833" y="699703"/>
                <a:ext cx="20261" cy="909947"/>
              </a:xfrm>
              <a:prstGeom prst="line">
                <a:avLst/>
              </a:prstGeom>
              <a:noFill/>
              <a:ln w="127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1443872" y="1790278"/>
                <a:ext cx="72459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2" name="Прямая соединительная линия 41"/>
              <p:cNvCxnSpPr>
                <a:stCxn id="36" idx="2"/>
                <a:endCxn id="34" idx="6"/>
              </p:cNvCxnSpPr>
              <p:nvPr/>
            </p:nvCxnSpPr>
            <p:spPr>
              <a:xfrm flipH="1" flipV="1">
                <a:off x="2529722" y="1790278"/>
                <a:ext cx="653533" cy="7732"/>
              </a:xfrm>
              <a:prstGeom prst="line">
                <a:avLst/>
              </a:prstGeom>
              <a:noFill/>
              <a:ln w="127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sp>
            <p:nvSpPr>
              <p:cNvPr id="43" name="Поле 36"/>
              <p:cNvSpPr txBox="1"/>
              <p:nvPr/>
            </p:nvSpPr>
            <p:spPr>
              <a:xfrm>
                <a:off x="1670050" y="296825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2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4" name="Поле 37"/>
              <p:cNvSpPr txBox="1"/>
              <p:nvPr/>
            </p:nvSpPr>
            <p:spPr>
              <a:xfrm>
                <a:off x="2328833" y="1016000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3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5" name="Поле 38"/>
              <p:cNvSpPr txBox="1"/>
              <p:nvPr/>
            </p:nvSpPr>
            <p:spPr>
              <a:xfrm>
                <a:off x="1242983" y="967097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1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6" name="Поле 39"/>
              <p:cNvSpPr txBox="1"/>
              <p:nvPr/>
            </p:nvSpPr>
            <p:spPr>
              <a:xfrm>
                <a:off x="1619250" y="1577900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3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8" name="Поле 40"/>
              <p:cNvSpPr txBox="1"/>
              <p:nvPr/>
            </p:nvSpPr>
            <p:spPr>
              <a:xfrm>
                <a:off x="2730500" y="1578421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 dirty="0">
                    <a:effectLst/>
                    <a:latin typeface="Times New Roman"/>
                    <a:ea typeface="Calibri"/>
                  </a:rPr>
                  <a:t>2</a:t>
                </a:r>
                <a:endParaRPr lang="ru-RU" sz="1200" dirty="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9" name="Поле 41"/>
              <p:cNvSpPr txBox="1"/>
              <p:nvPr/>
            </p:nvSpPr>
            <p:spPr>
              <a:xfrm>
                <a:off x="1745844" y="967097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/>
                    <a:ea typeface="Calibri"/>
                  </a:rPr>
                  <a:t>5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</p:grpSp>
      </p:grpSp>
      <p:sp>
        <p:nvSpPr>
          <p:cNvPr id="50" name="Прямоугольник 49"/>
          <p:cNvSpPr/>
          <p:nvPr/>
        </p:nvSpPr>
        <p:spPr>
          <a:xfrm>
            <a:off x="258358" y="4676801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6.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8358" y="534604"/>
            <a:ext cx="58355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Из вершины A рёбра в вершины B, C, D с весами соответственно 2, 5, 1.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1262" y="771549"/>
            <a:ext cx="35605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Из вершины B ребро в вершину C с весом 3.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261261" y="1003833"/>
            <a:ext cx="56887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Из вершины C рёбра в вершины D, E с весами соответственно 3, 2.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262950" y="1253739"/>
            <a:ext cx="57181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Из вершины D рёбер в другие вершины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нет (кроме уже рассмотренных).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733907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23" grpId="0"/>
      <p:bldP spid="24" grpId="0"/>
      <p:bldP spid="25" grpId="0"/>
      <p:bldP spid="26" grpId="0"/>
      <p:bldP spid="27" grpId="0"/>
      <p:bldP spid="28" grpId="0"/>
      <p:bldP spid="50" grpId="0"/>
      <p:bldP spid="6" grpId="0"/>
      <p:bldP spid="9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4-</a:t>
            </a: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58325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Между населёнными пунктами А, В, С, D, Е построены дороги, протяжённость которых (в километрах) приведена в таблице. Определите длину кратчайшего пути между пунктами А и Е, проходящего через пункт С. Передвигаться можно только по дорогам, протяжённость которых указана в таблице. Каждый пункт можно посетить только один раз.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2139702"/>
            <a:ext cx="583259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По данным таблицы построим граф: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00187"/>
              </p:ext>
            </p:extLst>
          </p:nvPr>
        </p:nvGraphicFramePr>
        <p:xfrm>
          <a:off x="6444207" y="680264"/>
          <a:ext cx="2391975" cy="1855482"/>
        </p:xfrm>
        <a:graphic>
          <a:graphicData uri="http://schemas.openxmlformats.org/drawingml/2006/table">
            <a:tbl>
              <a:tblPr firstRow="1" firstCol="1" bandRow="1"/>
              <a:tblGrid>
                <a:gridCol w="398325"/>
                <a:gridCol w="399000"/>
                <a:gridCol w="398325"/>
                <a:gridCol w="399000"/>
                <a:gridCol w="398325"/>
                <a:gridCol w="399000"/>
              </a:tblGrid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03872" y="2679762"/>
            <a:ext cx="568855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Нам нужно определить длину кратчайшего пути между пунктами А и Е, проходящего через пункт С, при этом каждый пункт можно посетить только один раз. </a:t>
            </a:r>
            <a:endParaRPr lang="ru-RU" sz="1400" dirty="0" smtClean="0">
              <a:solidFill>
                <a:srgbClr val="000099"/>
              </a:solidFill>
              <a:latin typeface="Calibri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Разобьём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задачу на две подзадачи. Найдём отдельно кратчайший путь между пунктами A и C, затем между пунктами C и E.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Перебирая возможные варианты, определяем кратчайшие пути: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ABC = 1+2 = 3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CDE = 3+2 = 5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Тогда искомый путь ABCDE = 3+5 = 8.</a:t>
            </a:r>
          </a:p>
        </p:txBody>
      </p:sp>
      <p:grpSp>
        <p:nvGrpSpPr>
          <p:cNvPr id="28" name="Полотно 62"/>
          <p:cNvGrpSpPr/>
          <p:nvPr/>
        </p:nvGrpSpPr>
        <p:grpSpPr>
          <a:xfrm>
            <a:off x="358986" y="2535746"/>
            <a:ext cx="2736850" cy="2101850"/>
            <a:chOff x="0" y="0"/>
            <a:chExt cx="2736850" cy="2101850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0" y="0"/>
              <a:ext cx="2736850" cy="2101850"/>
            </a:xfrm>
            <a:prstGeom prst="rect">
              <a:avLst/>
            </a:prstGeom>
          </p:spPr>
        </p:sp>
        <p:grpSp>
          <p:nvGrpSpPr>
            <p:cNvPr id="30" name="Группа 29"/>
            <p:cNvGrpSpPr/>
            <p:nvPr/>
          </p:nvGrpSpPr>
          <p:grpSpPr>
            <a:xfrm>
              <a:off x="122555" y="143910"/>
              <a:ext cx="2288828" cy="1674081"/>
              <a:chOff x="306705" y="296825"/>
              <a:chExt cx="2288828" cy="1674081"/>
            </a:xfrm>
          </p:grpSpPr>
          <p:sp>
            <p:nvSpPr>
              <p:cNvPr id="34" name="Овал 33"/>
              <p:cNvSpPr/>
              <p:nvPr/>
            </p:nvSpPr>
            <p:spPr>
              <a:xfrm>
                <a:off x="1062355" y="338447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A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2148205" y="338447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B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2168466" y="1609650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C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37" name="Овал 36"/>
              <p:cNvSpPr/>
              <p:nvPr/>
            </p:nvSpPr>
            <p:spPr>
              <a:xfrm>
                <a:off x="1082616" y="1609650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D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38" name="Овал 37"/>
              <p:cNvSpPr/>
              <p:nvPr/>
            </p:nvSpPr>
            <p:spPr>
              <a:xfrm>
                <a:off x="306705" y="967097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E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Calibri"/>
                </a:endParaRPr>
              </a:p>
            </p:txBody>
          </p:sp>
          <p:cxnSp>
            <p:nvCxnSpPr>
              <p:cNvPr id="39" name="Прямая соединительная линия 38"/>
              <p:cNvCxnSpPr/>
              <p:nvPr/>
            </p:nvCxnSpPr>
            <p:spPr>
              <a:xfrm flipV="1">
                <a:off x="1423611" y="519075"/>
                <a:ext cx="724594" cy="1625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370706" y="646798"/>
                <a:ext cx="850665" cy="1015757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1242983" y="699703"/>
                <a:ext cx="20261" cy="909947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2328833" y="699703"/>
                <a:ext cx="20261" cy="909947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443872" y="1790278"/>
                <a:ext cx="724594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sp>
            <p:nvSpPr>
              <p:cNvPr id="44" name="Поле 56"/>
              <p:cNvSpPr txBox="1"/>
              <p:nvPr/>
            </p:nvSpPr>
            <p:spPr>
              <a:xfrm>
                <a:off x="1670050" y="296825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1</a:t>
                </a:r>
              </a:p>
            </p:txBody>
          </p:sp>
          <p:sp>
            <p:nvSpPr>
              <p:cNvPr id="45" name="Поле 57"/>
              <p:cNvSpPr txBox="1"/>
              <p:nvPr/>
            </p:nvSpPr>
            <p:spPr>
              <a:xfrm>
                <a:off x="2328833" y="1016000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2</a:t>
                </a:r>
              </a:p>
            </p:txBody>
          </p:sp>
          <p:sp>
            <p:nvSpPr>
              <p:cNvPr id="46" name="Поле 58"/>
              <p:cNvSpPr txBox="1"/>
              <p:nvPr/>
            </p:nvSpPr>
            <p:spPr>
              <a:xfrm>
                <a:off x="1242983" y="967097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3</a:t>
                </a:r>
              </a:p>
            </p:txBody>
          </p:sp>
          <p:sp>
            <p:nvSpPr>
              <p:cNvPr id="48" name="Поле 59"/>
              <p:cNvSpPr txBox="1"/>
              <p:nvPr/>
            </p:nvSpPr>
            <p:spPr>
              <a:xfrm>
                <a:off x="1619250" y="1577900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3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49" name="Поле 60"/>
              <p:cNvSpPr txBox="1"/>
              <p:nvPr/>
            </p:nvSpPr>
            <p:spPr>
              <a:xfrm>
                <a:off x="795655" y="1275448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2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50" name="Поле 61"/>
              <p:cNvSpPr txBox="1"/>
              <p:nvPr/>
            </p:nvSpPr>
            <p:spPr>
              <a:xfrm>
                <a:off x="1866900" y="1142757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4</a:t>
                </a:r>
              </a:p>
            </p:txBody>
          </p:sp>
          <p:sp>
            <p:nvSpPr>
              <p:cNvPr id="51" name="Поле 66"/>
              <p:cNvSpPr txBox="1"/>
              <p:nvPr/>
            </p:nvSpPr>
            <p:spPr>
              <a:xfrm>
                <a:off x="703233" y="627748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7</a:t>
                </a:r>
              </a:p>
            </p:txBody>
          </p:sp>
          <p:sp>
            <p:nvSpPr>
              <p:cNvPr id="52" name="Поле 68"/>
              <p:cNvSpPr txBox="1"/>
              <p:nvPr/>
            </p:nvSpPr>
            <p:spPr>
              <a:xfrm>
                <a:off x="1784350" y="731389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200" kern="0">
                    <a:solidFill>
                      <a:sysClr val="windowText" lastClr="000000"/>
                    </a:solidFill>
                    <a:latin typeface="Times New Roman"/>
                    <a:ea typeface="Calibri"/>
                  </a:rPr>
                  <a:t>5</a:t>
                </a:r>
              </a:p>
            </p:txBody>
          </p:sp>
        </p:grpSp>
        <p:cxnSp>
          <p:nvCxnSpPr>
            <p:cNvPr id="31" name="Прямая соединительная линия 30"/>
            <p:cNvCxnSpPr>
              <a:stCxn id="34" idx="3"/>
              <a:endCxn id="38" idx="7"/>
            </p:cNvCxnSpPr>
            <p:nvPr/>
          </p:nvCxnSpPr>
          <p:spPr>
            <a:xfrm flipH="1">
              <a:off x="430906" y="493883"/>
              <a:ext cx="500204" cy="373204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32" name="Прямая соединительная линия 31"/>
            <p:cNvCxnSpPr>
              <a:stCxn id="35" idx="3"/>
              <a:endCxn id="37" idx="7"/>
            </p:cNvCxnSpPr>
            <p:nvPr/>
          </p:nvCxnSpPr>
          <p:spPr>
            <a:xfrm flipH="1">
              <a:off x="1206817" y="493883"/>
              <a:ext cx="810143" cy="1015757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33" name="Прямая соединительная линия 32"/>
            <p:cNvCxnSpPr>
              <a:stCxn id="37" idx="1"/>
              <a:endCxn id="38" idx="5"/>
            </p:cNvCxnSpPr>
            <p:nvPr/>
          </p:nvCxnSpPr>
          <p:spPr>
            <a:xfrm flipH="1" flipV="1">
              <a:off x="430906" y="1122533"/>
              <a:ext cx="520465" cy="387107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  <p:sp>
        <p:nvSpPr>
          <p:cNvPr id="53" name="Прямоугольник 52"/>
          <p:cNvSpPr/>
          <p:nvPr/>
        </p:nvSpPr>
        <p:spPr>
          <a:xfrm>
            <a:off x="258358" y="4676801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8.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5436096" y="1376360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1618708" y="1628922"/>
            <a:ext cx="129710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14804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4-</a:t>
            </a: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56525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Между населёнными пунктами А, В, С, D, Е, F построены дороги, протяжённость которых (в километрах) приведена в таблице. Определите длину кратчайшего пути между пунктами А и F, проходящего через пункт С. Передвигаться можно только по дорогам, указанным в таблице. Каждый пункт можно посетить только один раз.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2175706"/>
            <a:ext cx="583259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По данным таблицы построим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граф: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375770"/>
              </p:ext>
            </p:extLst>
          </p:nvPr>
        </p:nvGraphicFramePr>
        <p:xfrm>
          <a:off x="6228182" y="680264"/>
          <a:ext cx="2608001" cy="2164729"/>
        </p:xfrm>
        <a:graphic>
          <a:graphicData uri="http://schemas.openxmlformats.org/drawingml/2006/table">
            <a:tbl>
              <a:tblPr firstRow="1" firstCol="1" bandRow="1"/>
              <a:tblGrid>
                <a:gridCol w="372211"/>
                <a:gridCol w="372842"/>
                <a:gridCol w="372211"/>
                <a:gridCol w="372842"/>
                <a:gridCol w="372211"/>
                <a:gridCol w="372842"/>
                <a:gridCol w="372842"/>
              </a:tblGrid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</a:rPr>
                        <a:t>F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</a:rPr>
                        <a:t>F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03872" y="2895786"/>
            <a:ext cx="568855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Нам нужно определить длину кратчайшего пути между пунктами А и F, проходящего через пункт С, при этом каждый пункт можно посетить только один раз. Разобьём задачу на две подзадачи. </a:t>
            </a:r>
            <a:endParaRPr lang="ru-RU" sz="1400" dirty="0" smtClean="0">
              <a:solidFill>
                <a:srgbClr val="000099"/>
              </a:solidFill>
              <a:latin typeface="Calibri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Найдём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отдельно кратчайший путь между пунктами A и C, затем между пунктами C и F.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Перебирая возможные варианты, определяем кратчайшие пути: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ABC = 3+1 = 4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CDF = 2+6 = 8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Тогда искомый путь ABCDF = 4+8 = 12.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258358" y="4676801"/>
            <a:ext cx="10871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12.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pSp>
        <p:nvGrpSpPr>
          <p:cNvPr id="54" name="Полотно 123"/>
          <p:cNvGrpSpPr/>
          <p:nvPr/>
        </p:nvGrpSpPr>
        <p:grpSpPr>
          <a:xfrm>
            <a:off x="575556" y="2571750"/>
            <a:ext cx="2559050" cy="2444750"/>
            <a:chOff x="0" y="0"/>
            <a:chExt cx="2559050" cy="2444750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0" y="0"/>
              <a:ext cx="2559050" cy="2444750"/>
            </a:xfrm>
            <a:prstGeom prst="rect">
              <a:avLst/>
            </a:prstGeom>
          </p:spPr>
        </p:sp>
        <p:grpSp>
          <p:nvGrpSpPr>
            <p:cNvPr id="56" name="Группа 55"/>
            <p:cNvGrpSpPr/>
            <p:nvPr/>
          </p:nvGrpSpPr>
          <p:grpSpPr>
            <a:xfrm>
              <a:off x="120327" y="100834"/>
              <a:ext cx="2073387" cy="2206107"/>
              <a:chOff x="430906" y="151634"/>
              <a:chExt cx="2073387" cy="2206107"/>
            </a:xfrm>
          </p:grpSpPr>
          <p:grpSp>
            <p:nvGrpSpPr>
              <p:cNvPr id="61" name="Группа 60"/>
              <p:cNvGrpSpPr/>
              <p:nvPr/>
            </p:nvGrpSpPr>
            <p:grpSpPr>
              <a:xfrm>
                <a:off x="430906" y="151634"/>
                <a:ext cx="2073387" cy="2206107"/>
                <a:chOff x="615056" y="304549"/>
                <a:chExt cx="2073387" cy="2206107"/>
              </a:xfrm>
            </p:grpSpPr>
            <p:sp>
              <p:nvSpPr>
                <p:cNvPr id="65" name="Овал 64"/>
                <p:cNvSpPr/>
                <p:nvPr/>
              </p:nvSpPr>
              <p:spPr>
                <a:xfrm>
                  <a:off x="720231" y="346172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00B05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A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6" name="Овал 65"/>
                <p:cNvSpPr/>
                <p:nvPr/>
              </p:nvSpPr>
              <p:spPr>
                <a:xfrm>
                  <a:off x="2298417" y="338447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B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7" name="Овал 66"/>
                <p:cNvSpPr/>
                <p:nvPr/>
              </p:nvSpPr>
              <p:spPr>
                <a:xfrm>
                  <a:off x="2299558" y="1609650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D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8" name="Овал 67"/>
                <p:cNvSpPr/>
                <p:nvPr/>
              </p:nvSpPr>
              <p:spPr>
                <a:xfrm>
                  <a:off x="1511100" y="2149400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E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69" name="Овал 68"/>
                <p:cNvSpPr/>
                <p:nvPr/>
              </p:nvSpPr>
              <p:spPr>
                <a:xfrm>
                  <a:off x="707014" y="1601557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000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F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cxnSp>
              <p:nvCxnSpPr>
                <p:cNvPr id="70" name="Прямая соединительная линия 69"/>
                <p:cNvCxnSpPr>
                  <a:stCxn id="65" idx="6"/>
                  <a:endCxn id="66" idx="2"/>
                </p:cNvCxnSpPr>
                <p:nvPr/>
              </p:nvCxnSpPr>
              <p:spPr>
                <a:xfrm flipV="1">
                  <a:off x="1081487" y="519075"/>
                  <a:ext cx="1216930" cy="7725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4F81BD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71" name="Прямая соединительная линия 70"/>
                <p:cNvCxnSpPr>
                  <a:stCxn id="66" idx="4"/>
                  <a:endCxn id="67" idx="0"/>
                </p:cNvCxnSpPr>
                <p:nvPr/>
              </p:nvCxnSpPr>
              <p:spPr>
                <a:xfrm>
                  <a:off x="2479045" y="699703"/>
                  <a:ext cx="1141" cy="90994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4F81BD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72" name="Прямая соединительная линия 71"/>
                <p:cNvCxnSpPr>
                  <a:stCxn id="68" idx="7"/>
                  <a:endCxn id="67" idx="3"/>
                </p:cNvCxnSpPr>
                <p:nvPr/>
              </p:nvCxnSpPr>
              <p:spPr>
                <a:xfrm flipV="1">
                  <a:off x="1819451" y="1918001"/>
                  <a:ext cx="533012" cy="284304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4F81BD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sp>
              <p:nvSpPr>
                <p:cNvPr id="73" name="Поле 105"/>
                <p:cNvSpPr txBox="1"/>
                <p:nvPr/>
              </p:nvSpPr>
              <p:spPr>
                <a:xfrm>
                  <a:off x="1461711" y="304549"/>
                  <a:ext cx="266700" cy="222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3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74" name="Поле 106"/>
                <p:cNvSpPr txBox="1"/>
                <p:nvPr/>
              </p:nvSpPr>
              <p:spPr>
                <a:xfrm>
                  <a:off x="2421743" y="1053206"/>
                  <a:ext cx="266700" cy="222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4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75" name="Поле 107"/>
                <p:cNvSpPr txBox="1"/>
                <p:nvPr/>
              </p:nvSpPr>
              <p:spPr>
                <a:xfrm>
                  <a:off x="1800401" y="1898938"/>
                  <a:ext cx="266700" cy="222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3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76" name="Поле 108"/>
                <p:cNvSpPr txBox="1"/>
                <p:nvPr/>
              </p:nvSpPr>
              <p:spPr>
                <a:xfrm>
                  <a:off x="1195011" y="1878174"/>
                  <a:ext cx="266700" cy="222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4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77" name="Поле 109"/>
                <p:cNvSpPr txBox="1"/>
                <p:nvPr/>
              </p:nvSpPr>
              <p:spPr>
                <a:xfrm>
                  <a:off x="1936750" y="1243352"/>
                  <a:ext cx="266700" cy="222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2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78" name="Поле 110"/>
                <p:cNvSpPr txBox="1"/>
                <p:nvPr/>
              </p:nvSpPr>
              <p:spPr>
                <a:xfrm>
                  <a:off x="615056" y="1016210"/>
                  <a:ext cx="266700" cy="222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15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79" name="Поле 111"/>
                <p:cNvSpPr txBox="1"/>
                <p:nvPr/>
              </p:nvSpPr>
              <p:spPr>
                <a:xfrm>
                  <a:off x="1533701" y="1577801"/>
                  <a:ext cx="266700" cy="222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6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1511100" y="971113"/>
                  <a:ext cx="361256" cy="3612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C000"/>
                  </a:solidFill>
                  <a:prstDash val="solid"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C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81" name="Поле 113"/>
                <p:cNvSpPr txBox="1"/>
                <p:nvPr/>
              </p:nvSpPr>
              <p:spPr>
                <a:xfrm>
                  <a:off x="1762583" y="699698"/>
                  <a:ext cx="266700" cy="222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1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82" name="Поле 114"/>
                <p:cNvSpPr txBox="1"/>
                <p:nvPr/>
              </p:nvSpPr>
              <p:spPr>
                <a:xfrm>
                  <a:off x="1352550" y="699700"/>
                  <a:ext cx="266700" cy="222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5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83" name="Поле 115"/>
                <p:cNvSpPr txBox="1"/>
                <p:nvPr/>
              </p:nvSpPr>
              <p:spPr>
                <a:xfrm>
                  <a:off x="1139072" y="1213058"/>
                  <a:ext cx="266700" cy="222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36000" tIns="36000" rIns="36000" bIns="36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Calibri"/>
                    </a:rPr>
                    <a:t>9</a:t>
                  </a:r>
                  <a:endPara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endParaRPr>
                </a:p>
              </p:txBody>
            </p:sp>
          </p:grpSp>
          <p:cxnSp>
            <p:nvCxnSpPr>
              <p:cNvPr id="62" name="Прямая соединительная линия 61"/>
              <p:cNvCxnSpPr>
                <a:stCxn id="65" idx="4"/>
                <a:endCxn id="69" idx="0"/>
              </p:cNvCxnSpPr>
              <p:nvPr/>
            </p:nvCxnSpPr>
            <p:spPr>
              <a:xfrm flipH="1">
                <a:off x="703492" y="554513"/>
                <a:ext cx="13217" cy="894129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63" name="Прямая соединительная линия 62"/>
              <p:cNvCxnSpPr>
                <a:stCxn id="68" idx="1"/>
                <a:endCxn id="69" idx="5"/>
              </p:cNvCxnSpPr>
              <p:nvPr/>
            </p:nvCxnSpPr>
            <p:spPr>
              <a:xfrm flipH="1" flipV="1">
                <a:off x="831215" y="1756993"/>
                <a:ext cx="548640" cy="292397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64" name="Прямая соединительная линия 63"/>
              <p:cNvCxnSpPr>
                <a:stCxn id="69" idx="6"/>
                <a:endCxn id="67" idx="2"/>
              </p:cNvCxnSpPr>
              <p:nvPr/>
            </p:nvCxnSpPr>
            <p:spPr>
              <a:xfrm>
                <a:off x="884120" y="1629270"/>
                <a:ext cx="1231288" cy="8093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cxnSp>
          <p:nvCxnSpPr>
            <p:cNvPr id="57" name="Прямая соединительная линия 56"/>
            <p:cNvCxnSpPr>
              <a:stCxn id="65" idx="5"/>
              <a:endCxn id="80" idx="1"/>
            </p:cNvCxnSpPr>
            <p:nvPr/>
          </p:nvCxnSpPr>
          <p:spPr>
            <a:xfrm>
              <a:off x="533853" y="450808"/>
              <a:ext cx="535423" cy="369495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58" name="Прямая соединительная линия 57"/>
            <p:cNvCxnSpPr>
              <a:stCxn id="69" idx="7"/>
              <a:endCxn id="80" idx="3"/>
            </p:cNvCxnSpPr>
            <p:nvPr/>
          </p:nvCxnSpPr>
          <p:spPr>
            <a:xfrm flipV="1">
              <a:off x="520636" y="1075749"/>
              <a:ext cx="548640" cy="374998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59" name="Прямая соединительная линия 58"/>
            <p:cNvCxnSpPr>
              <a:stCxn id="80" idx="7"/>
              <a:endCxn id="66" idx="3"/>
            </p:cNvCxnSpPr>
            <p:nvPr/>
          </p:nvCxnSpPr>
          <p:spPr>
            <a:xfrm flipV="1">
              <a:off x="1324722" y="443083"/>
              <a:ext cx="531871" cy="37722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60" name="Прямая соединительная линия 59"/>
            <p:cNvCxnSpPr>
              <a:stCxn id="80" idx="5"/>
              <a:endCxn id="67" idx="1"/>
            </p:cNvCxnSpPr>
            <p:nvPr/>
          </p:nvCxnSpPr>
          <p:spPr>
            <a:xfrm>
              <a:off x="1324722" y="1075749"/>
              <a:ext cx="533012" cy="383091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  <p:cxnSp>
        <p:nvCxnSpPr>
          <p:cNvPr id="38" name="Прямая соединительная линия 37"/>
          <p:cNvCxnSpPr/>
          <p:nvPr/>
        </p:nvCxnSpPr>
        <p:spPr>
          <a:xfrm>
            <a:off x="1267346" y="1615474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154778" y="1617303"/>
            <a:ext cx="129710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827116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4-4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56525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Между населёнными пунктами А, В, С, D, Е, F построены дороги, протяжённость которых (в километрах) приведена в таблице. Определите длину кратчайшего пути между пунктами А и F, проходящего через пункт </a:t>
            </a:r>
            <a:r>
              <a:rPr lang="ru-RU" sz="1600" dirty="0" smtClean="0">
                <a:solidFill>
                  <a:srgbClr val="000000"/>
                </a:solidFill>
                <a:latin typeface="Calibri"/>
                <a:ea typeface="Calibri"/>
              </a:rPr>
              <a:t>С. Передвигаться </a:t>
            </a: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можно только по дорогам, протяжённость которых указана в таблице. Каждый пункт можно посетить только один раз</a:t>
            </a:r>
            <a:r>
              <a:rPr lang="ru-RU" sz="1600" dirty="0" smtClean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endParaRPr lang="ru-RU" sz="16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2175706"/>
            <a:ext cx="58325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Решение.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По данным таблицы построим граф: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520694"/>
              </p:ext>
            </p:extLst>
          </p:nvPr>
        </p:nvGraphicFramePr>
        <p:xfrm>
          <a:off x="6228182" y="680264"/>
          <a:ext cx="2608001" cy="2164729"/>
        </p:xfrm>
        <a:graphic>
          <a:graphicData uri="http://schemas.openxmlformats.org/drawingml/2006/table">
            <a:tbl>
              <a:tblPr firstRow="1" firstCol="1" bandRow="1"/>
              <a:tblGrid>
                <a:gridCol w="372211"/>
                <a:gridCol w="372842"/>
                <a:gridCol w="372211"/>
                <a:gridCol w="372842"/>
                <a:gridCol w="372211"/>
                <a:gridCol w="372842"/>
                <a:gridCol w="372842"/>
              </a:tblGrid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</a:rPr>
                        <a:t>F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9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</a:rPr>
                        <a:t>F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455876" y="2895786"/>
            <a:ext cx="54365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Нам нужно определить длину кратчайшего пути между пунктами А и F, проходящего через пункт С, при этом каждый пункт можно посетить только один раз. </a:t>
            </a:r>
            <a:endParaRPr lang="ru-RU" sz="1400" dirty="0" smtClean="0">
              <a:solidFill>
                <a:srgbClr val="000099"/>
              </a:solidFill>
              <a:latin typeface="Calibri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Разобьём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задачу на две подзадачи. Найдём отдельно кратчайший путь между пунктами A и C, затем между пунктами C и F.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Перебирая возможные варианты, определяем кратчайшие пути: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ABC = 3+1 = 4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CDEF = 3+2+4 = 9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Тогда искомый путь ABCDEF = 4+9 = 13.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258358" y="4676801"/>
            <a:ext cx="10871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13.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pSp>
        <p:nvGrpSpPr>
          <p:cNvPr id="38" name="Полотно 158"/>
          <p:cNvGrpSpPr/>
          <p:nvPr/>
        </p:nvGrpSpPr>
        <p:grpSpPr>
          <a:xfrm>
            <a:off x="213356" y="2310606"/>
            <a:ext cx="3340100" cy="2565400"/>
            <a:chOff x="0" y="0"/>
            <a:chExt cx="3340100" cy="2565400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0" y="0"/>
              <a:ext cx="3340100" cy="2565400"/>
            </a:xfrm>
            <a:prstGeom prst="rect">
              <a:avLst/>
            </a:prstGeom>
          </p:spPr>
        </p:sp>
        <p:grpSp>
          <p:nvGrpSpPr>
            <p:cNvPr id="40" name="Группа 39"/>
            <p:cNvGrpSpPr/>
            <p:nvPr/>
          </p:nvGrpSpPr>
          <p:grpSpPr>
            <a:xfrm>
              <a:off x="122555" y="143910"/>
              <a:ext cx="3002856" cy="1985231"/>
              <a:chOff x="306705" y="296825"/>
              <a:chExt cx="3002856" cy="1985231"/>
            </a:xfrm>
          </p:grpSpPr>
          <p:sp>
            <p:nvSpPr>
              <p:cNvPr id="49" name="Овал 48"/>
              <p:cNvSpPr/>
              <p:nvPr/>
            </p:nvSpPr>
            <p:spPr>
              <a:xfrm>
                <a:off x="1062355" y="338447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A</a:t>
                </a:r>
                <a:endPara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endParaRPr>
              </a:p>
            </p:txBody>
          </p:sp>
          <p:sp>
            <p:nvSpPr>
              <p:cNvPr id="50" name="Овал 49"/>
              <p:cNvSpPr/>
              <p:nvPr/>
            </p:nvSpPr>
            <p:spPr>
              <a:xfrm>
                <a:off x="2148205" y="338447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B</a:t>
                </a:r>
                <a:endPara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endParaRPr>
              </a:p>
            </p:txBody>
          </p:sp>
          <p:sp>
            <p:nvSpPr>
              <p:cNvPr id="51" name="Овал 50"/>
              <p:cNvSpPr/>
              <p:nvPr/>
            </p:nvSpPr>
            <p:spPr>
              <a:xfrm>
                <a:off x="2178803" y="1920800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D</a:t>
                </a:r>
                <a:endPara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endParaRPr>
              </a:p>
            </p:txBody>
          </p:sp>
          <p:sp>
            <p:nvSpPr>
              <p:cNvPr id="52" name="Овал 51"/>
              <p:cNvSpPr/>
              <p:nvPr/>
            </p:nvSpPr>
            <p:spPr>
              <a:xfrm>
                <a:off x="1093256" y="1920800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E</a:t>
                </a:r>
                <a:endPara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endParaRPr>
              </a:p>
            </p:txBody>
          </p:sp>
          <p:sp>
            <p:nvSpPr>
              <p:cNvPr id="84" name="Овал 83"/>
              <p:cNvSpPr/>
              <p:nvPr/>
            </p:nvSpPr>
            <p:spPr>
              <a:xfrm>
                <a:off x="306705" y="1125794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F</a:t>
                </a:r>
                <a:endPara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endParaRPr>
              </a:p>
            </p:txBody>
          </p:sp>
          <p:cxnSp>
            <p:nvCxnSpPr>
              <p:cNvPr id="85" name="Прямая соединительная линия 84"/>
              <p:cNvCxnSpPr>
                <a:stCxn id="49" idx="6"/>
                <a:endCxn id="50" idx="2"/>
              </p:cNvCxnSpPr>
              <p:nvPr/>
            </p:nvCxnSpPr>
            <p:spPr>
              <a:xfrm>
                <a:off x="1423611" y="519075"/>
                <a:ext cx="724594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86" name="Прямая соединительная линия 85"/>
              <p:cNvCxnSpPr>
                <a:stCxn id="50" idx="3"/>
                <a:endCxn id="52" idx="0"/>
              </p:cNvCxnSpPr>
              <p:nvPr/>
            </p:nvCxnSpPr>
            <p:spPr>
              <a:xfrm flipH="1">
                <a:off x="1273884" y="646798"/>
                <a:ext cx="927226" cy="127400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87" name="Прямая соединительная линия 86"/>
              <p:cNvCxnSpPr>
                <a:stCxn id="52" idx="6"/>
                <a:endCxn id="51" idx="2"/>
              </p:cNvCxnSpPr>
              <p:nvPr/>
            </p:nvCxnSpPr>
            <p:spPr>
              <a:xfrm>
                <a:off x="1454512" y="2101428"/>
                <a:ext cx="724291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sp>
            <p:nvSpPr>
              <p:cNvPr id="88" name="Поле 140"/>
              <p:cNvSpPr txBox="1"/>
              <p:nvPr/>
            </p:nvSpPr>
            <p:spPr>
              <a:xfrm>
                <a:off x="1670050" y="296825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3</a:t>
                </a:r>
                <a:endPara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endParaRPr>
              </a:p>
            </p:txBody>
          </p:sp>
          <p:sp>
            <p:nvSpPr>
              <p:cNvPr id="89" name="Поле 141"/>
              <p:cNvSpPr txBox="1"/>
              <p:nvPr/>
            </p:nvSpPr>
            <p:spPr>
              <a:xfrm>
                <a:off x="1263246" y="1504727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5</a:t>
                </a:r>
              </a:p>
            </p:txBody>
          </p:sp>
          <p:sp>
            <p:nvSpPr>
              <p:cNvPr id="90" name="Поле 142"/>
              <p:cNvSpPr txBox="1"/>
              <p:nvPr/>
            </p:nvSpPr>
            <p:spPr>
              <a:xfrm>
                <a:off x="1670050" y="1879178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2</a:t>
                </a:r>
              </a:p>
            </p:txBody>
          </p:sp>
          <p:sp>
            <p:nvSpPr>
              <p:cNvPr id="91" name="Поле 143"/>
              <p:cNvSpPr txBox="1"/>
              <p:nvPr/>
            </p:nvSpPr>
            <p:spPr>
              <a:xfrm>
                <a:off x="738007" y="1410171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4</a:t>
                </a:r>
                <a:endPara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endParaRPr>
              </a:p>
            </p:txBody>
          </p:sp>
          <p:sp>
            <p:nvSpPr>
              <p:cNvPr id="92" name="Поле 144"/>
              <p:cNvSpPr txBox="1"/>
              <p:nvPr/>
            </p:nvSpPr>
            <p:spPr>
              <a:xfrm>
                <a:off x="2540058" y="1504727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3</a:t>
                </a:r>
              </a:p>
            </p:txBody>
          </p:sp>
          <p:sp>
            <p:nvSpPr>
              <p:cNvPr id="93" name="Поле 145"/>
              <p:cNvSpPr txBox="1"/>
              <p:nvPr/>
            </p:nvSpPr>
            <p:spPr>
              <a:xfrm>
                <a:off x="703233" y="627748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6</a:t>
                </a:r>
              </a:p>
            </p:txBody>
          </p:sp>
          <p:sp>
            <p:nvSpPr>
              <p:cNvPr id="94" name="Овал 93"/>
              <p:cNvSpPr/>
              <p:nvPr/>
            </p:nvSpPr>
            <p:spPr>
              <a:xfrm>
                <a:off x="2948305" y="1178699"/>
                <a:ext cx="361256" cy="36125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C</a:t>
                </a:r>
                <a:endPara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endParaRPr>
              </a:p>
            </p:txBody>
          </p:sp>
          <p:sp>
            <p:nvSpPr>
              <p:cNvPr id="95" name="Поле 148"/>
              <p:cNvSpPr txBox="1"/>
              <p:nvPr/>
            </p:nvSpPr>
            <p:spPr>
              <a:xfrm>
                <a:off x="2804360" y="751865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1</a:t>
                </a:r>
                <a:endParaRPr kumimoji="0" lang="ru-RU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</a:endParaRPr>
              </a:p>
            </p:txBody>
          </p:sp>
          <p:sp>
            <p:nvSpPr>
              <p:cNvPr id="96" name="Поле 149"/>
              <p:cNvSpPr txBox="1"/>
              <p:nvPr/>
            </p:nvSpPr>
            <p:spPr>
              <a:xfrm>
                <a:off x="2456560" y="842231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5</a:t>
                </a:r>
              </a:p>
            </p:txBody>
          </p:sp>
          <p:sp>
            <p:nvSpPr>
              <p:cNvPr id="97" name="Поле 224"/>
              <p:cNvSpPr txBox="1"/>
              <p:nvPr/>
            </p:nvSpPr>
            <p:spPr>
              <a:xfrm>
                <a:off x="1423636" y="842231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2</a:t>
                </a:r>
              </a:p>
            </p:txBody>
          </p:sp>
          <p:sp>
            <p:nvSpPr>
              <p:cNvPr id="98" name="Поле 232"/>
              <p:cNvSpPr txBox="1"/>
              <p:nvPr/>
            </p:nvSpPr>
            <p:spPr>
              <a:xfrm>
                <a:off x="674319" y="1996306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7</a:t>
                </a:r>
              </a:p>
            </p:txBody>
          </p:sp>
          <p:sp>
            <p:nvSpPr>
              <p:cNvPr id="99" name="Поле 233"/>
              <p:cNvSpPr txBox="1"/>
              <p:nvPr/>
            </p:nvSpPr>
            <p:spPr>
              <a:xfrm>
                <a:off x="2630119" y="2044278"/>
                <a:ext cx="266700" cy="2222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7</a:t>
                </a:r>
              </a:p>
            </p:txBody>
          </p:sp>
        </p:grpSp>
        <p:cxnSp>
          <p:nvCxnSpPr>
            <p:cNvPr id="41" name="Прямая соединительная линия 40"/>
            <p:cNvCxnSpPr>
              <a:stCxn id="49" idx="3"/>
              <a:endCxn id="84" idx="7"/>
            </p:cNvCxnSpPr>
            <p:nvPr/>
          </p:nvCxnSpPr>
          <p:spPr>
            <a:xfrm flipH="1">
              <a:off x="430906" y="493883"/>
              <a:ext cx="500204" cy="531901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42" name="Прямая соединительная линия 41"/>
            <p:cNvCxnSpPr>
              <a:stCxn id="52" idx="1"/>
              <a:endCxn id="84" idx="5"/>
            </p:cNvCxnSpPr>
            <p:nvPr/>
          </p:nvCxnSpPr>
          <p:spPr>
            <a:xfrm flipH="1" flipV="1">
              <a:off x="430906" y="1281230"/>
              <a:ext cx="531105" cy="53956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43" name="Прямая соединительная линия 42"/>
            <p:cNvCxnSpPr>
              <a:stCxn id="49" idx="4"/>
              <a:endCxn id="51" idx="1"/>
            </p:cNvCxnSpPr>
            <p:nvPr/>
          </p:nvCxnSpPr>
          <p:spPr>
            <a:xfrm>
              <a:off x="1058833" y="546788"/>
              <a:ext cx="988725" cy="1274002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44" name="Прямая соединительная линия 43"/>
            <p:cNvCxnSpPr>
              <a:stCxn id="94" idx="3"/>
              <a:endCxn id="51" idx="7"/>
            </p:cNvCxnSpPr>
            <p:nvPr/>
          </p:nvCxnSpPr>
          <p:spPr>
            <a:xfrm flipH="1">
              <a:off x="2303004" y="1334135"/>
              <a:ext cx="514056" cy="486655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45" name="Прямая соединительная линия 44"/>
            <p:cNvCxnSpPr>
              <a:stCxn id="50" idx="5"/>
              <a:endCxn id="94" idx="0"/>
            </p:cNvCxnSpPr>
            <p:nvPr/>
          </p:nvCxnSpPr>
          <p:spPr>
            <a:xfrm>
              <a:off x="2272406" y="493883"/>
              <a:ext cx="672377" cy="531901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46" name="Прямая соединительная линия 45"/>
            <p:cNvCxnSpPr>
              <a:stCxn id="49" idx="5"/>
              <a:endCxn id="94" idx="1"/>
            </p:cNvCxnSpPr>
            <p:nvPr/>
          </p:nvCxnSpPr>
          <p:spPr>
            <a:xfrm>
              <a:off x="1186556" y="493883"/>
              <a:ext cx="1630504" cy="584806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47" name="Скругленная соединительная линия 46"/>
            <p:cNvCxnSpPr>
              <a:stCxn id="84" idx="4"/>
              <a:endCxn id="51" idx="4"/>
            </p:cNvCxnSpPr>
            <p:nvPr/>
          </p:nvCxnSpPr>
          <p:spPr>
            <a:xfrm rot="16200000" flipH="1">
              <a:off x="841729" y="795589"/>
              <a:ext cx="795006" cy="1872098"/>
            </a:xfrm>
            <a:prstGeom prst="curvedConnector3">
              <a:avLst>
                <a:gd name="adj1" fmla="val 128754"/>
              </a:avLst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48" name="Скругленная соединительная линия 47"/>
            <p:cNvCxnSpPr>
              <a:stCxn id="94" idx="4"/>
              <a:endCxn id="52" idx="4"/>
            </p:cNvCxnSpPr>
            <p:nvPr/>
          </p:nvCxnSpPr>
          <p:spPr>
            <a:xfrm rot="5400000">
              <a:off x="1646209" y="830566"/>
              <a:ext cx="742101" cy="1855049"/>
            </a:xfrm>
            <a:prstGeom prst="curvedConnector3">
              <a:avLst>
                <a:gd name="adj1" fmla="val 130804"/>
              </a:avLst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  <p:cxnSp>
        <p:nvCxnSpPr>
          <p:cNvPr id="54" name="Прямая соединительная линия 53"/>
          <p:cNvCxnSpPr/>
          <p:nvPr/>
        </p:nvCxnSpPr>
        <p:spPr>
          <a:xfrm>
            <a:off x="1267346" y="1615474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3154778" y="1617303"/>
            <a:ext cx="129710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848291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9850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7860</TotalTime>
  <Words>1196</Words>
  <Application>Microsoft Office PowerPoint</Application>
  <PresentationFormat>Экран (16:9)</PresentationFormat>
  <Paragraphs>453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Питон</vt:lpstr>
      <vt:lpstr>ОГЭ по информатике</vt:lpstr>
      <vt:lpstr>Справочная информация</vt:lpstr>
      <vt:lpstr>Справочная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409</cp:revision>
  <dcterms:created xsi:type="dcterms:W3CDTF">2010-02-14T19:37:55Z</dcterms:created>
  <dcterms:modified xsi:type="dcterms:W3CDTF">2022-07-12T11:45:22Z</dcterms:modified>
</cp:coreProperties>
</file>